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38" y="2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585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47041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9494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audio" Target="../media/media10.m4a"/><Relationship Id="rId7" Type="http://schemas.openxmlformats.org/officeDocument/2006/relationships/image" Target="../media/image6.jpe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audio" Target="../media/media11.m4a"/><Relationship Id="rId7" Type="http://schemas.openxmlformats.org/officeDocument/2006/relationships/image" Target="../media/image6.jpe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iki.sei.cmu.edu/confluence/display/seccode/Top+10+Secure+Coding+Practices?focusedCommentId=88044413" TargetMode="External"/><Relationship Id="rId3" Type="http://schemas.openxmlformats.org/officeDocument/2006/relationships/audio" Target="../media/media17.m4a"/><Relationship Id="rId7" Type="http://schemas.openxmlformats.org/officeDocument/2006/relationships/hyperlink" Target="https://wiki.sei.cmu.edu/confluence/pages/viewpage.action?pageId=88046682" TargetMode="External"/><Relationship Id="rId12"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ww.fortinet.com/resources/cyberglossary/defense-in-depth" TargetMode="External"/><Relationship Id="rId11" Type="http://schemas.openxmlformats.org/officeDocument/2006/relationships/image" Target="../media/image3.png"/><Relationship Id="rId5" Type="http://schemas.openxmlformats.org/officeDocument/2006/relationships/notesSlide" Target="../notesSlides/notesSlide17.xml"/><Relationship Id="rId10" Type="http://schemas.openxmlformats.org/officeDocument/2006/relationships/hyperlink" Target="https://martinfowler.com/articles/web-security-basics.html" TargetMode="External"/><Relationship Id="rId4" Type="http://schemas.openxmlformats.org/officeDocument/2006/relationships/slideLayout" Target="../slideLayouts/slideLayout2.xml"/><Relationship Id="rId9" Type="http://schemas.openxmlformats.org/officeDocument/2006/relationships/hyperlink" Target="https://codebots.com/application-security/aaa-security-an-introduction-to-authentication-authorisation-accounti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audio" Target="../media/media8.m4a"/><Relationship Id="rId7" Type="http://schemas.openxmlformats.org/officeDocument/2006/relationships/image" Target="../media/image6.jpe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audio" Target="../media/media9.m4a"/><Relationship Id="rId7" Type="http://schemas.openxmlformats.org/officeDocument/2006/relationships/image" Target="../media/image6.jpe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Bob Johnson</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CS-405: Secure Coding</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8" name="Audio 27">
            <a:hlinkClick r:id="" action="ppaction://media"/>
            <a:extLst>
              <a:ext uri="{FF2B5EF4-FFF2-40B4-BE49-F238E27FC236}">
                <a16:creationId xmlns:a16="http://schemas.microsoft.com/office/drawing/2014/main" id="{DB44260D-81FE-9DD8-A3F5-59F79E69545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99396" t="-90625" r="-199396" b="-90625"/>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32"/>
    </mc:Choice>
    <mc:Fallback>
      <p:transition spd="slow" advTm="6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out of range exception thrown?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
            <a:extLst>
              <a:ext uri="{FF2B5EF4-FFF2-40B4-BE49-F238E27FC236}">
                <a16:creationId xmlns:a16="http://schemas.microsoft.com/office/drawing/2014/main" id="{219BBC1D-CFC8-2EB9-06A9-1D634872BCF2}"/>
              </a:ext>
            </a:extLst>
          </p:cNvPr>
          <p:cNvPicPr>
            <a:picLocks noChangeAspect="1"/>
          </p:cNvPicPr>
          <p:nvPr/>
        </p:nvPicPr>
        <p:blipFill>
          <a:blip r:embed="rId7"/>
          <a:stretch>
            <a:fillRect/>
          </a:stretch>
        </p:blipFill>
        <p:spPr>
          <a:xfrm>
            <a:off x="4913492" y="3399771"/>
            <a:ext cx="6115701" cy="318998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B2CEBE58-A823-4BAA-0D41-8D88B8937C62}"/>
              </a:ext>
            </a:extLst>
          </p:cNvPr>
          <p:cNvPicPr>
            <a:picLocks noChangeAspect="1"/>
          </p:cNvPicPr>
          <p:nvPr/>
        </p:nvPicPr>
        <p:blipFill>
          <a:blip r:embed="rId8"/>
          <a:stretch>
            <a:fillRect/>
          </a:stretch>
        </p:blipFill>
        <p:spPr>
          <a:xfrm>
            <a:off x="685800" y="2194560"/>
            <a:ext cx="6254496" cy="1194541"/>
          </a:xfrm>
          <a:prstGeom prst="rect">
            <a:avLst/>
          </a:prstGeom>
        </p:spPr>
      </p:pic>
      <p:pic>
        <p:nvPicPr>
          <p:cNvPr id="8" name="Audio 7">
            <a:hlinkClick r:id="" action="ppaction://media"/>
            <a:extLst>
              <a:ext uri="{FF2B5EF4-FFF2-40B4-BE49-F238E27FC236}">
                <a16:creationId xmlns:a16="http://schemas.microsoft.com/office/drawing/2014/main" id="{63CBFBAE-0C93-6D38-95E8-F307029083B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104190859"/>
      </p:ext>
    </p:extLst>
  </p:cSld>
  <p:clrMapOvr>
    <a:masterClrMapping/>
  </p:clrMapOvr>
  <mc:AlternateContent xmlns:mc="http://schemas.openxmlformats.org/markup-compatibility/2006">
    <mc:Choice xmlns:p14="http://schemas.microsoft.com/office/powerpoint/2010/main" Requires="p14">
      <p:transition spd="slow" p14:dur="2000" advTm="7259"/>
    </mc:Choice>
    <mc:Fallback>
      <p:transition spd="slow" advTm="7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Does resizing increase the collection?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
            <a:extLst>
              <a:ext uri="{FF2B5EF4-FFF2-40B4-BE49-F238E27FC236}">
                <a16:creationId xmlns:a16="http://schemas.microsoft.com/office/drawing/2014/main" id="{9EEF816E-BE8E-B18F-BC0C-C4CBB9F53C16}"/>
              </a:ext>
            </a:extLst>
          </p:cNvPr>
          <p:cNvPicPr>
            <a:picLocks noChangeAspect="1"/>
          </p:cNvPicPr>
          <p:nvPr/>
        </p:nvPicPr>
        <p:blipFill>
          <a:blip r:embed="rId7"/>
          <a:stretch>
            <a:fillRect/>
          </a:stretch>
        </p:blipFill>
        <p:spPr>
          <a:xfrm>
            <a:off x="5980955" y="3364992"/>
            <a:ext cx="5103119" cy="2661812"/>
          </a:xfrm>
          <a:prstGeom prst="rect">
            <a:avLst/>
          </a:prstGeom>
        </p:spPr>
      </p:pic>
      <p:pic>
        <p:nvPicPr>
          <p:cNvPr id="5" name="Picture 4" descr="Graphical user interface, text, application">
            <a:extLst>
              <a:ext uri="{FF2B5EF4-FFF2-40B4-BE49-F238E27FC236}">
                <a16:creationId xmlns:a16="http://schemas.microsoft.com/office/drawing/2014/main" id="{3F09D09F-85FD-2522-E154-B6CD77536DFC}"/>
              </a:ext>
            </a:extLst>
          </p:cNvPr>
          <p:cNvPicPr>
            <a:picLocks noChangeAspect="1"/>
          </p:cNvPicPr>
          <p:nvPr/>
        </p:nvPicPr>
        <p:blipFill>
          <a:blip r:embed="rId8"/>
          <a:stretch>
            <a:fillRect/>
          </a:stretch>
        </p:blipFill>
        <p:spPr>
          <a:xfrm>
            <a:off x="785028" y="2276620"/>
            <a:ext cx="5079476" cy="2213084"/>
          </a:xfrm>
          <a:prstGeom prst="rect">
            <a:avLst/>
          </a:prstGeom>
        </p:spPr>
      </p:pic>
      <p:pic>
        <p:nvPicPr>
          <p:cNvPr id="8" name="Audio 7">
            <a:hlinkClick r:id="" action="ppaction://media"/>
            <a:extLst>
              <a:ext uri="{FF2B5EF4-FFF2-40B4-BE49-F238E27FC236}">
                <a16:creationId xmlns:a16="http://schemas.microsoft.com/office/drawing/2014/main" id="{F3DAD123-8C81-390E-81B4-25F961B2ED0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985119588"/>
      </p:ext>
    </p:extLst>
  </p:cSld>
  <p:clrMapOvr>
    <a:masterClrMapping/>
  </p:clrMapOvr>
  <mc:AlternateContent xmlns:mc="http://schemas.openxmlformats.org/markup-compatibility/2006">
    <mc:Choice xmlns:p14="http://schemas.microsoft.com/office/powerpoint/2010/main" Requires="p14">
      <p:transition spd="slow" p14:dur="2000" advTm="10057"/>
    </mc:Choice>
    <mc:Fallback>
      <p:transition spd="slow" advTm="10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AB4DCCF-DF40-D288-85F4-5A22A55F107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02"/>
    </mc:Choice>
    <mc:Fallback>
      <p:transition spd="slow" advTm="14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800100" lvl="1" algn="l" rtl="0">
              <a:lnSpc>
                <a:spcPct val="90000"/>
              </a:lnSpc>
              <a:spcBef>
                <a:spcPts val="0"/>
              </a:spcBef>
              <a:spcAft>
                <a:spcPts val="0"/>
              </a:spcAft>
              <a:buClr>
                <a:schemeClr val="lt1"/>
              </a:buClr>
              <a:buSzPts val="2000"/>
              <a:buFont typeface="Arial" panose="020B0604020202020204" pitchFamily="34" charset="0"/>
              <a:buChar char="•"/>
            </a:pPr>
            <a:r>
              <a:rPr lang="en-US" dirty="0"/>
              <a:t>DevSecOps pipeline - </a:t>
            </a:r>
            <a:r>
              <a:rPr lang="en-US" sz="2000" dirty="0">
                <a:effectLst/>
                <a:latin typeface="Calibri" panose="020F0502020204030204" pitchFamily="34" charset="0"/>
                <a:ea typeface="Calibri" panose="020F0502020204030204" pitchFamily="34" charset="0"/>
              </a:rPr>
              <a:t>DevSecOps </a:t>
            </a:r>
            <a:r>
              <a:rPr lang="en-US" sz="2000" dirty="0">
                <a:solidFill>
                  <a:schemeClr val="bg1"/>
                </a:solidFill>
                <a:effectLst/>
                <a:latin typeface="Calibri" panose="020F0502020204030204" pitchFamily="34" charset="0"/>
                <a:ea typeface="Calibri" panose="020F0502020204030204" pitchFamily="34" charset="0"/>
              </a:rPr>
              <a:t>is integrating security into your software development life cycle. The software development life cycle is the cycle from the creation of code to its testing to its push into the main branch</a:t>
            </a:r>
          </a:p>
          <a:p>
            <a:pPr marL="800100" lvl="1" algn="l" rtl="0">
              <a:lnSpc>
                <a:spcPct val="90000"/>
              </a:lnSpc>
              <a:spcBef>
                <a:spcPts val="0"/>
              </a:spcBef>
              <a:spcAft>
                <a:spcPts val="0"/>
              </a:spcAft>
              <a:buClr>
                <a:schemeClr val="lt1"/>
              </a:buClr>
              <a:buSzPts val="2000"/>
              <a:buFont typeface="Wingdings" panose="05000000000000000000" pitchFamily="2" charset="2"/>
              <a:buChar char="Ø"/>
            </a:pPr>
            <a:endParaRPr lang="en-US" dirty="0">
              <a:solidFill>
                <a:schemeClr val="bg1"/>
              </a:solidFill>
            </a:endParaRPr>
          </a:p>
          <a:p>
            <a:pPr marL="800100" lvl="1" algn="l" rtl="0">
              <a:lnSpc>
                <a:spcPct val="90000"/>
              </a:lnSpc>
              <a:spcBef>
                <a:spcPts val="500"/>
              </a:spcBef>
              <a:spcAft>
                <a:spcPts val="0"/>
              </a:spcAft>
              <a:buClr>
                <a:schemeClr val="lt1"/>
              </a:buClr>
              <a:buSzPts val="2000"/>
              <a:buFont typeface="Arial" panose="020B0604020202020204" pitchFamily="34" charset="0"/>
              <a:buChar char="•"/>
            </a:pPr>
            <a:r>
              <a:rPr lang="en-US" dirty="0"/>
              <a:t>Tools – </a:t>
            </a:r>
            <a:r>
              <a:rPr lang="en-US" sz="2000" dirty="0">
                <a:latin typeface="Calibri" panose="020F0502020204030204" pitchFamily="34" charset="0"/>
                <a:cs typeface="Calibri" panose="020F0502020204030204" pitchFamily="34" charset="0"/>
              </a:rPr>
              <a:t>External tools such as </a:t>
            </a:r>
            <a:r>
              <a:rPr lang="en-US" sz="2000" dirty="0" err="1">
                <a:latin typeface="Calibri" panose="020F0502020204030204" pitchFamily="34" charset="0"/>
                <a:cs typeface="Calibri" panose="020F0502020204030204" pitchFamily="34" charset="0"/>
              </a:rPr>
              <a:t>cppchecker</a:t>
            </a:r>
            <a:r>
              <a:rPr lang="en-US" sz="2000" dirty="0">
                <a:latin typeface="Calibri" panose="020F0502020204030204" pitchFamily="34" charset="0"/>
                <a:cs typeface="Calibri" panose="020F0502020204030204" pitchFamily="34" charset="0"/>
              </a:rPr>
              <a:t> and IDEs testing are used to discover warnings, errors, and messages when developed code is being executed. Below is an example of the </a:t>
            </a:r>
            <a:r>
              <a:rPr lang="en-US" sz="2000" dirty="0" err="1">
                <a:latin typeface="Calibri" panose="020F0502020204030204" pitchFamily="34" charset="0"/>
                <a:cs typeface="Calibri" panose="020F0502020204030204" pitchFamily="34" charset="0"/>
              </a:rPr>
              <a:t>cppchecker</a:t>
            </a:r>
            <a:r>
              <a:rPr lang="en-US" sz="2000" dirty="0">
                <a:latin typeface="Calibri" panose="020F0502020204030204" pitchFamily="34" charset="0"/>
                <a:cs typeface="Calibri" panose="020F0502020204030204" pitchFamily="34" charset="0"/>
              </a:rPr>
              <a:t> tool warnings and messages.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4091B1A-1A0F-7311-925A-7EA823128F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794"/>
    </mc:Choice>
    <mc:Fallback>
      <p:transition spd="slow" advTm="47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dirty="0"/>
              <a:t>Now</a:t>
            </a:r>
          </a:p>
          <a:p>
            <a:pPr marL="228600" lvl="0" indent="-228600" algn="l" rtl="0">
              <a:lnSpc>
                <a:spcPct val="90000"/>
              </a:lnSpc>
              <a:spcBef>
                <a:spcPts val="0"/>
              </a:spcBef>
              <a:spcAft>
                <a:spcPts val="0"/>
              </a:spcAft>
              <a:buClr>
                <a:schemeClr val="lt1"/>
              </a:buClr>
              <a:buSzPts val="2000"/>
              <a:buChar char="•"/>
            </a:pPr>
            <a:endParaRPr lang="en-US" sz="2000" dirty="0"/>
          </a:p>
          <a:p>
            <a:pPr marL="685800" lvl="1" indent="-228600">
              <a:spcBef>
                <a:spcPts val="0"/>
              </a:spcBef>
              <a:buSzPts val="2000"/>
            </a:pPr>
            <a:r>
              <a:rPr lang="en-US" sz="1800" dirty="0"/>
              <a:t>Risks – Deadlines may get pushed back due to tests being run on sections of code prior to the sections being pushed onto the main project.</a:t>
            </a:r>
          </a:p>
          <a:p>
            <a:pPr marL="457200" lvl="1" indent="0">
              <a:spcBef>
                <a:spcPts val="0"/>
              </a:spcBef>
              <a:buSzPts val="2000"/>
              <a:buNone/>
            </a:pPr>
            <a:endParaRPr lang="en-US" sz="1800" dirty="0"/>
          </a:p>
          <a:p>
            <a:pPr marL="685800" lvl="1" indent="-228600">
              <a:spcBef>
                <a:spcPts val="0"/>
              </a:spcBef>
              <a:buSzPts val="2000"/>
            </a:pPr>
            <a:r>
              <a:rPr lang="en-US" sz="1800" dirty="0"/>
              <a:t>Benefits – The project is more secure, the project’s code is developed with the consideration of security policies and practices, and security problems can be discovered and fixed during the development phase cycle.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Wait</a:t>
            </a:r>
          </a:p>
          <a:p>
            <a:pPr marL="228600" lvl="0" indent="-228600" algn="l" rtl="0">
              <a:lnSpc>
                <a:spcPct val="90000"/>
              </a:lnSpc>
              <a:spcBef>
                <a:spcPts val="0"/>
              </a:spcBef>
              <a:spcAft>
                <a:spcPts val="0"/>
              </a:spcAft>
              <a:buClr>
                <a:schemeClr val="lt1"/>
              </a:buClr>
              <a:buSzPts val="2000"/>
              <a:buChar char="•"/>
            </a:pPr>
            <a:endParaRPr lang="en-US" sz="2000" dirty="0"/>
          </a:p>
          <a:p>
            <a:pPr marL="685800" lvl="1" indent="-228600">
              <a:spcBef>
                <a:spcPts val="0"/>
              </a:spcBef>
              <a:buSzPts val="2000"/>
            </a:pPr>
            <a:r>
              <a:rPr lang="en-US" sz="1800" dirty="0"/>
              <a:t>Risks – Code may not be compatible with security features, unsecure code exists throughout the development cycle, costs may go overbudget due to finding and reworking code, project may go past expected due date.</a:t>
            </a:r>
          </a:p>
          <a:p>
            <a:pPr marL="457200" lvl="1" indent="0">
              <a:spcBef>
                <a:spcPts val="0"/>
              </a:spcBef>
              <a:buSzPts val="2000"/>
              <a:buNone/>
            </a:pPr>
            <a:endParaRPr lang="en-US" sz="1800" dirty="0"/>
          </a:p>
          <a:p>
            <a:pPr marL="685800" lvl="1" indent="-228600">
              <a:spcBef>
                <a:spcPts val="0"/>
              </a:spcBef>
              <a:buSzPts val="2000"/>
            </a:pPr>
            <a:r>
              <a:rPr lang="en-US" sz="1800" dirty="0"/>
              <a:t>Benefits – The initial development phase can be progressed and completed sooner while deadlines can be kept.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45B70FA-08F8-C1B0-1089-0B65F596E9C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568"/>
    </mc:Choice>
    <mc:Fallback>
      <p:transition spd="slow" advTm="91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Security implemented during the software development lifecycle. </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Implementing and following a security plan.</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AAA</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encryption</a:t>
            </a:r>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B0818BF-8666-F2E7-13CC-9BCBA725A69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359"/>
    </mc:Choice>
    <mc:Fallback>
      <p:transition spd="slow" advTm="4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1800" dirty="0"/>
              <a:t>Security standards are necessary and should be made to keep businesses, people and sensitive information safe to prevent unauthorized individuals from gaining access. Practices utilizing Defense in Depth and AAA can help prevent access to and loss from a system invasion. Implementing several layers of defense can ensure that data will be safe despite a layer being breached. Authentication, authorization and accounting prevent access to persons not authorized to information by requiring things like usernames and passwords. Accounting can ensure that when information is accessed, who, what, when and how information is used can logged and reviewable when that information is deemed necessary to review. Developers can also contribute to the security of software and data by following industry best practices to make sure the code that is written is as free of security vulnerabilities as possible. While security can not be 100% guaranteed, following these practices allows the software and data involved to be as secure as possible and prevent leaks of information in the case of an intrusion.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FB1AC3E-F598-59AF-FA59-2B7FD1F8C5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594"/>
    </mc:Choice>
    <mc:Fallback>
      <p:transition spd="slow" advTm="91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marR="0">
              <a:lnSpc>
                <a:spcPct val="100000"/>
              </a:lnSpc>
              <a:spcBef>
                <a:spcPts val="0"/>
              </a:spcBef>
              <a:spcAft>
                <a:spcPts val="800"/>
              </a:spcAft>
            </a:pPr>
            <a:r>
              <a:rPr lang="en-US" sz="1400" dirty="0">
                <a:effectLst/>
                <a:latin typeface="Calibri" panose="020F0502020204030204" pitchFamily="34" charset="0"/>
                <a:ea typeface="游明朝" panose="02020400000000000000" pitchFamily="18" charset="-128"/>
                <a:cs typeface="Times New Roman" panose="02020603050405020304" pitchFamily="18" charset="0"/>
              </a:rPr>
              <a:t>Fortinet. (2022). </a:t>
            </a:r>
            <a:r>
              <a:rPr lang="en-US" sz="1400" i="1" dirty="0">
                <a:effectLst/>
                <a:latin typeface="Calibri" panose="020F0502020204030204" pitchFamily="34" charset="0"/>
                <a:ea typeface="游明朝" panose="02020400000000000000" pitchFamily="18" charset="-128"/>
                <a:cs typeface="Times New Roman" panose="02020603050405020304" pitchFamily="18" charset="0"/>
              </a:rPr>
              <a:t>What is Defense in Depth? Defined and Explained</a:t>
            </a:r>
            <a:r>
              <a:rPr lang="en-US" sz="1400" dirty="0">
                <a:effectLst/>
                <a:latin typeface="Calibri" panose="020F0502020204030204" pitchFamily="34" charset="0"/>
                <a:ea typeface="游明朝" panose="02020400000000000000" pitchFamily="18" charset="-128"/>
                <a:cs typeface="Times New Roman" panose="02020603050405020304" pitchFamily="18" charset="0"/>
              </a:rPr>
              <a:t>. Fortinet.</a:t>
            </a:r>
          </a:p>
          <a:p>
            <a:pPr marL="0" marR="0" indent="0">
              <a:lnSpc>
                <a:spcPct val="100000"/>
              </a:lnSpc>
              <a:spcBef>
                <a:spcPts val="0"/>
              </a:spcBef>
              <a:spcAft>
                <a:spcPts val="800"/>
              </a:spcAft>
              <a:buNone/>
            </a:pPr>
            <a:r>
              <a:rPr lang="en-US" sz="1400" dirty="0">
                <a:latin typeface="Calibri" panose="020F0502020204030204" pitchFamily="34" charset="0"/>
                <a:ea typeface="游明朝" panose="02020400000000000000" pitchFamily="18" charset="-128"/>
                <a:cs typeface="Times New Roman" panose="02020603050405020304" pitchFamily="18" charset="0"/>
              </a:rPr>
              <a:t>	</a:t>
            </a:r>
            <a:r>
              <a:rPr lang="en-US" sz="1400" dirty="0">
                <a:effectLst/>
                <a:latin typeface="Calibri" panose="020F0502020204030204" pitchFamily="34" charset="0"/>
                <a:ea typeface="游明朝" panose="02020400000000000000" pitchFamily="18" charset="-128"/>
                <a:cs typeface="Times New Roman" panose="02020603050405020304" pitchFamily="18" charset="0"/>
                <a:hlinkClick r:id="rId6"/>
              </a:rPr>
              <a:t>https://www.fortinet.com/resources/cyberglossary/defense-in-depth</a:t>
            </a:r>
            <a:endParaRPr lang="en-US" sz="1400" dirty="0">
              <a:effectLst/>
              <a:latin typeface="Calibri" panose="020F0502020204030204" pitchFamily="34" charset="0"/>
              <a:ea typeface="游明朝" panose="02020400000000000000" pitchFamily="18" charset="-128"/>
              <a:cs typeface="Times New Roman" panose="02020603050405020304" pitchFamily="18" charset="0"/>
            </a:endParaRPr>
          </a:p>
          <a:p>
            <a:pPr marL="457200" indent="-457200"/>
            <a:r>
              <a:rPr lang="en-US" sz="1400" i="1" dirty="0">
                <a:solidFill>
                  <a:schemeClr val="bg1"/>
                </a:solidFill>
                <a:effectLst/>
                <a:latin typeface="Calibri" panose="020F0502020204030204" pitchFamily="34" charset="0"/>
              </a:rPr>
              <a:t>SEI CERT C++ Coding Standard - SEI CERT C++ Coding Standard - Confluence</a:t>
            </a:r>
            <a:r>
              <a:rPr lang="en-US" sz="1400" dirty="0">
                <a:solidFill>
                  <a:schemeClr val="bg1"/>
                </a:solidFill>
                <a:effectLst/>
                <a:latin typeface="Calibri" panose="020F0502020204030204" pitchFamily="34" charset="0"/>
              </a:rPr>
              <a:t>. (n.d.). Wiki.sei.cmu.edu. 	</a:t>
            </a:r>
            <a:r>
              <a:rPr lang="en-US" sz="1400" dirty="0">
                <a:solidFill>
                  <a:schemeClr val="bg1"/>
                </a:solidFill>
                <a:effectLst/>
                <a:latin typeface="Calibri" panose="020F0502020204030204" pitchFamily="34" charset="0"/>
                <a:hlinkClick r:id="rId7"/>
              </a:rPr>
              <a:t>https://wiki.sei.cmu.edu/confluence/pages/viewpage.action?pageId=88046682</a:t>
            </a:r>
            <a:endParaRPr lang="en-US" sz="1400" dirty="0">
              <a:solidFill>
                <a:schemeClr val="bg1"/>
              </a:solidFill>
              <a:effectLst/>
              <a:latin typeface="Calibri" panose="020F0502020204030204" pitchFamily="34" charset="0"/>
            </a:endParaRPr>
          </a:p>
          <a:p>
            <a:pPr marL="457200" indent="-457200"/>
            <a:endParaRPr lang="en-US" sz="1400" dirty="0">
              <a:solidFill>
                <a:schemeClr val="bg1"/>
              </a:solidFill>
              <a:effectLst/>
              <a:latin typeface="Calibri" panose="020F0502020204030204" pitchFamily="34" charset="0"/>
            </a:endParaRPr>
          </a:p>
          <a:p>
            <a:pPr marL="457200" indent="-457200"/>
            <a:r>
              <a:rPr lang="en-US" sz="1400" i="1" dirty="0">
                <a:solidFill>
                  <a:schemeClr val="bg1"/>
                </a:solidFill>
                <a:effectLst/>
                <a:latin typeface="Calibri" panose="020F0502020204030204" pitchFamily="34" charset="0"/>
              </a:rPr>
              <a:t>Top 10 Secure Coding Practices - CERT Secure Coding - Confluence</a:t>
            </a:r>
            <a:r>
              <a:rPr lang="en-US" sz="1400" dirty="0">
                <a:solidFill>
                  <a:schemeClr val="bg1"/>
                </a:solidFill>
                <a:effectLst/>
                <a:latin typeface="Calibri" panose="020F0502020204030204" pitchFamily="34" charset="0"/>
              </a:rPr>
              <a:t>. (n.d.). Wiki.sei.cmu.edu. 	</a:t>
            </a:r>
            <a:r>
              <a:rPr lang="en-US" sz="1400" dirty="0">
                <a:solidFill>
                  <a:schemeClr val="bg1"/>
                </a:solidFill>
                <a:effectLst/>
                <a:latin typeface="Calibri" panose="020F0502020204030204" pitchFamily="34" charset="0"/>
                <a:hlinkClick r:id="rId8"/>
              </a:rPr>
              <a:t>https://wiki.sei.cmu.edu/confluence/display/seccode/Top+10+Secure+Coding+Practices?focusedCommentId=88044413</a:t>
            </a:r>
            <a:endParaRPr lang="en-US" sz="1400" dirty="0">
              <a:solidFill>
                <a:schemeClr val="bg1"/>
              </a:solidFill>
              <a:effectLst/>
              <a:latin typeface="Calibri" panose="020F0502020204030204" pitchFamily="34" charset="0"/>
            </a:endParaRPr>
          </a:p>
          <a:p>
            <a:pPr marL="457200" indent="-457200"/>
            <a:endParaRPr lang="en-US" sz="1400" dirty="0">
              <a:solidFill>
                <a:schemeClr val="bg1"/>
              </a:solidFill>
              <a:effectLst/>
              <a:latin typeface="Calibri" panose="020F0502020204030204" pitchFamily="34" charset="0"/>
            </a:endParaRPr>
          </a:p>
          <a:p>
            <a:pPr marL="457200" indent="-457200"/>
            <a:r>
              <a:rPr lang="en-US" sz="1400" dirty="0" err="1">
                <a:solidFill>
                  <a:schemeClr val="bg1"/>
                </a:solidFill>
                <a:effectLst/>
                <a:latin typeface="Calibri" panose="020F0502020204030204" pitchFamily="34" charset="0"/>
              </a:rPr>
              <a:t>Mylonas</a:t>
            </a:r>
            <a:r>
              <a:rPr lang="en-US" sz="1400" dirty="0">
                <a:solidFill>
                  <a:schemeClr val="bg1"/>
                </a:solidFill>
                <a:effectLst/>
                <a:latin typeface="Calibri" panose="020F0502020204030204" pitchFamily="34" charset="0"/>
              </a:rPr>
              <a:t>, L. (2018, November 27). </a:t>
            </a:r>
            <a:r>
              <a:rPr lang="en-US" sz="1400" i="1" dirty="0">
                <a:solidFill>
                  <a:schemeClr val="bg1"/>
                </a:solidFill>
                <a:effectLst/>
                <a:latin typeface="Calibri" panose="020F0502020204030204" pitchFamily="34" charset="0"/>
              </a:rPr>
              <a:t>AAA Security: An Introduction to Authentication, </a:t>
            </a:r>
            <a:r>
              <a:rPr lang="en-US" sz="1400" i="1" dirty="0" err="1">
                <a:solidFill>
                  <a:schemeClr val="bg1"/>
                </a:solidFill>
                <a:effectLst/>
                <a:latin typeface="Calibri" panose="020F0502020204030204" pitchFamily="34" charset="0"/>
              </a:rPr>
              <a:t>Authorisation</a:t>
            </a:r>
            <a:r>
              <a:rPr lang="en-US" sz="1400" i="1" dirty="0">
                <a:solidFill>
                  <a:schemeClr val="bg1"/>
                </a:solidFill>
                <a:effectLst/>
                <a:latin typeface="Calibri" panose="020F0502020204030204" pitchFamily="34" charset="0"/>
              </a:rPr>
              <a:t> and Accounting</a:t>
            </a:r>
            <a:r>
              <a:rPr lang="en-US" sz="1400" dirty="0">
                <a:solidFill>
                  <a:schemeClr val="bg1"/>
                </a:solidFill>
                <a:effectLst/>
                <a:latin typeface="Calibri" panose="020F0502020204030204" pitchFamily="34" charset="0"/>
              </a:rPr>
              <a:t>. </a:t>
            </a:r>
          </a:p>
          <a:p>
            <a:pPr marL="0" indent="0">
              <a:buNone/>
            </a:pPr>
            <a:r>
              <a:rPr lang="en-US" sz="1400" dirty="0">
                <a:solidFill>
                  <a:schemeClr val="bg1"/>
                </a:solidFill>
                <a:latin typeface="Calibri" panose="020F0502020204030204" pitchFamily="34" charset="0"/>
              </a:rPr>
              <a:t>	</a:t>
            </a:r>
            <a:r>
              <a:rPr lang="en-US" sz="1400" dirty="0" err="1">
                <a:solidFill>
                  <a:schemeClr val="bg1"/>
                </a:solidFill>
                <a:effectLst/>
                <a:latin typeface="Calibri" panose="020F0502020204030204" pitchFamily="34" charset="0"/>
              </a:rPr>
              <a:t>Codebots.</a:t>
            </a:r>
            <a:r>
              <a:rPr lang="en-US" sz="1400" dirty="0" err="1">
                <a:solidFill>
                  <a:schemeClr val="bg1"/>
                </a:solidFill>
                <a:latin typeface="Calibri" panose="020F0502020204030204" pitchFamily="34" charset="0"/>
                <a:hlinkClick r:id="rId9"/>
              </a:rPr>
              <a:t>https</a:t>
            </a:r>
            <a:r>
              <a:rPr lang="en-US" sz="1400" dirty="0">
                <a:solidFill>
                  <a:schemeClr val="bg1"/>
                </a:solidFill>
                <a:latin typeface="Calibri" panose="020F0502020204030204" pitchFamily="34" charset="0"/>
                <a:hlinkClick r:id="rId9"/>
              </a:rPr>
              <a:t>://codebots.com/application-security/aaa-</a:t>
            </a:r>
            <a:r>
              <a:rPr lang="en-US" sz="1400" dirty="0">
                <a:solidFill>
                  <a:schemeClr val="bg1"/>
                </a:solidFill>
                <a:effectLst/>
                <a:latin typeface="Calibri" panose="020F0502020204030204" pitchFamily="34" charset="0"/>
                <a:hlinkClick r:id="rId9"/>
              </a:rPr>
              <a:t>security-an-introduction-to-authentication-authorisation-accounting</a:t>
            </a:r>
            <a:endParaRPr lang="en-US" sz="1400" dirty="0">
              <a:solidFill>
                <a:schemeClr val="bg1"/>
              </a:solidFill>
              <a:effectLst/>
              <a:latin typeface="Calibri" panose="020F0502020204030204" pitchFamily="34" charset="0"/>
            </a:endParaRPr>
          </a:p>
          <a:p>
            <a:pPr marL="0" indent="0">
              <a:buNone/>
            </a:pPr>
            <a:endParaRPr lang="en-US" sz="1400" dirty="0">
              <a:solidFill>
                <a:schemeClr val="bg1"/>
              </a:solidFill>
              <a:latin typeface="Calibri" panose="020F0502020204030204" pitchFamily="34" charset="0"/>
            </a:endParaRPr>
          </a:p>
          <a:p>
            <a:pPr marL="457200" indent="-457200"/>
            <a:r>
              <a:rPr lang="en-US" sz="1400" i="1" dirty="0">
                <a:solidFill>
                  <a:schemeClr val="bg1"/>
                </a:solidFill>
                <a:effectLst/>
                <a:latin typeface="Calibri" panose="020F0502020204030204" pitchFamily="34" charset="0"/>
              </a:rPr>
              <a:t>The Basics of Web Application Security</a:t>
            </a:r>
            <a:r>
              <a:rPr lang="en-US" sz="1400" dirty="0">
                <a:solidFill>
                  <a:schemeClr val="bg1"/>
                </a:solidFill>
                <a:effectLst/>
                <a:latin typeface="Calibri" panose="020F0502020204030204" pitchFamily="34" charset="0"/>
              </a:rPr>
              <a:t>. (n.d.). Martinfowler.com. </a:t>
            </a:r>
            <a:r>
              <a:rPr lang="en-US" sz="1400" dirty="0">
                <a:solidFill>
                  <a:schemeClr val="bg1"/>
                </a:solidFill>
                <a:effectLst/>
                <a:latin typeface="Calibri" panose="020F0502020204030204" pitchFamily="34" charset="0"/>
                <a:hlinkClick r:id="rId10"/>
              </a:rPr>
              <a:t>https://martinfowler.com/articles/web-security-basics.html</a:t>
            </a:r>
            <a:endParaRPr lang="en-US" sz="1400" dirty="0">
              <a:solidFill>
                <a:schemeClr val="bg1"/>
              </a:solidFill>
              <a:effectLst/>
              <a:latin typeface="Calibri" panose="020F0502020204030204" pitchFamily="34" charset="0"/>
            </a:endParaRPr>
          </a:p>
          <a:p>
            <a:pPr marL="0" indent="0">
              <a:buNone/>
            </a:pPr>
            <a:endParaRPr lang="en-US" sz="1000" dirty="0">
              <a:solidFill>
                <a:schemeClr val="bg1"/>
              </a:solidFill>
              <a:effectLst/>
              <a:latin typeface="Calibri" panose="020F0502020204030204" pitchFamily="34" charset="0"/>
            </a:endParaRPr>
          </a:p>
          <a:p>
            <a:pPr marL="114300" indent="0">
              <a:buNone/>
            </a:pPr>
            <a:endParaRPr lang="en-US" sz="1000" dirty="0">
              <a:solidFill>
                <a:schemeClr val="bg1"/>
              </a:solidFill>
              <a:effectLst/>
              <a:latin typeface="Calibri" panose="020F0502020204030204" pitchFamily="34" charset="0"/>
            </a:endParaRPr>
          </a:p>
          <a:p>
            <a:pPr marL="0" indent="0">
              <a:buNone/>
            </a:pPr>
            <a:endParaRPr lang="en-US" sz="1400" dirty="0">
              <a:solidFill>
                <a:schemeClr val="bg1"/>
              </a:solidFill>
              <a:effectLst/>
              <a:latin typeface="Calibri" panose="020F0502020204030204" pitchFamily="34" charset="0"/>
            </a:endParaRPr>
          </a:p>
          <a:p>
            <a:pPr marL="457200" indent="-457200"/>
            <a:endParaRPr lang="en-US" sz="1100" dirty="0">
              <a:solidFill>
                <a:schemeClr val="bg1"/>
              </a:solidFill>
              <a:effectLst/>
              <a:latin typeface="Calibri" panose="020F0502020204030204" pitchFamily="34" charset="0"/>
            </a:endParaRPr>
          </a:p>
          <a:p>
            <a:pPr marL="114300" indent="0">
              <a:buNone/>
            </a:pPr>
            <a:endParaRPr lang="en-US" sz="1100" dirty="0">
              <a:solidFill>
                <a:schemeClr val="bg1"/>
              </a:solidFill>
              <a:effectLst/>
              <a:latin typeface="Calibri" panose="020F0502020204030204" pitchFamily="34" charset="0"/>
            </a:endParaRPr>
          </a:p>
          <a:p>
            <a:pPr marL="457200" indent="-457200"/>
            <a:endParaRPr lang="en-US" sz="1400" dirty="0">
              <a:solidFill>
                <a:schemeClr val="bg1"/>
              </a:solidFill>
              <a:effectLst/>
              <a:latin typeface="Calibri" panose="020F0502020204030204" pitchFamily="34" charset="0"/>
            </a:endParaRPr>
          </a:p>
          <a:p>
            <a:pPr marL="0" marR="0" indent="0">
              <a:lnSpc>
                <a:spcPct val="200000"/>
              </a:lnSpc>
              <a:spcBef>
                <a:spcPts val="0"/>
              </a:spcBef>
              <a:spcAft>
                <a:spcPts val="800"/>
              </a:spcAft>
              <a:buNone/>
            </a:pPr>
            <a:endParaRPr lang="en-US" sz="1800" dirty="0">
              <a:effectLst/>
              <a:latin typeface="Calibri" panose="020F0502020204030204" pitchFamily="34" charset="0"/>
              <a:ea typeface="游明朝" panose="02020400000000000000" pitchFamily="18" charset="-128"/>
              <a:cs typeface="Times New Roman" panose="02020603050405020304" pitchFamily="18" charset="0"/>
            </a:endParaRPr>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7712045-FA04-502F-70CE-804A16149F9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457"/>
    </mc:Choice>
    <mc:Fallback>
      <p:transition spd="slow" advTm="14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err="1"/>
              <a:t>DiD</a:t>
            </a:r>
            <a:r>
              <a:rPr lang="en-US" dirty="0"/>
              <a:t>, or defense in depth, which is security using a multi-layer defense system.</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5" name="Audio 34">
            <a:hlinkClick r:id="" action="ppaction://media"/>
            <a:extLst>
              <a:ext uri="{FF2B5EF4-FFF2-40B4-BE49-F238E27FC236}">
                <a16:creationId xmlns:a16="http://schemas.microsoft.com/office/drawing/2014/main" id="{36C213D2-9D61-5BF5-4A2F-A8FC2865844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99396" t="-90625" r="-199396" b="-90625"/>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884"/>
    </mc:Choice>
    <mc:Fallback>
      <p:transition spd="slow" advTm="24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3098800" y="2194550"/>
            <a:ext cx="73100" cy="45719"/>
          </a:xfrm>
          <a:prstGeom prst="rect">
            <a:avLst/>
          </a:prstGeom>
          <a:noFill/>
          <a:ln>
            <a:noFill/>
          </a:ln>
        </p:spPr>
        <p:txBody>
          <a:bodyPr spcFirstLastPara="1" wrap="square" lIns="91425" tIns="45700" rIns="91425" bIns="45700" anchor="t" anchorCtr="0">
            <a:normAutofit fontScale="25000" lnSpcReduction="20000"/>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885460439"/>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600" u="none" strike="noStrike" cap="none" dirty="0">
                          <a:solidFill>
                            <a:schemeClr val="tx1"/>
                          </a:solidFill>
                        </a:rPr>
                        <a:t>Standards that have an elevated relevance</a:t>
                      </a:r>
                      <a:endParaRPr sz="2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Standards with high relevance</a:t>
                      </a:r>
                      <a:endParaRPr sz="2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Standards with low relevance</a:t>
                      </a:r>
                      <a:endParaRPr sz="2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u="none" strike="noStrike" cap="none" dirty="0">
                          <a:solidFill>
                            <a:schemeClr val="tx1"/>
                          </a:solidFill>
                        </a:rPr>
                        <a:t>Standards with slightly elevated relevance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7B9623BC-947A-7B47-0AB2-36D43D144EB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208"/>
    </mc:Choice>
    <mc:Fallback>
      <p:transition spd="slow" advTm="31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FBB09638-3F81-B1B8-4E80-75AFA231720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280"/>
    </mc:Choice>
    <mc:Fallback>
      <p:transition spd="slow" advTm="21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592667" y="1718733"/>
            <a:ext cx="11303000" cy="2192867"/>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INT-30-C: Ensure unsigned integer operations do not wrap. </a:t>
            </a:r>
          </a:p>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DCL-52-CPP: Never qualify a reference type with const or volatile.</a:t>
            </a:r>
          </a:p>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STR-53-CPP</a:t>
            </a:r>
            <a:r>
              <a:rPr lang="en-US" sz="1400" dirty="0">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Range check element access</a:t>
            </a:r>
            <a:r>
              <a:rPr lang="en-US" sz="1400" dirty="0">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 </a:t>
            </a:r>
          </a:p>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STR-02-C</a:t>
            </a:r>
            <a:r>
              <a:rPr lang="en-US" sz="1400" dirty="0">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Sanitize data passed to complex subsystems</a:t>
            </a:r>
            <a:r>
              <a:rPr lang="en-US" sz="1400" dirty="0">
                <a:latin typeface="Calibri" panose="020F0502020204030204" pitchFamily="34" charset="0"/>
                <a:ea typeface="Calibri" panose="020F0502020204030204" pitchFamily="34" charset="0"/>
              </a:rPr>
              <a:t>. </a:t>
            </a:r>
          </a:p>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MEM-50-CPP: Do not access freed memory.</a:t>
            </a:r>
          </a:p>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MSC-11-C: Incorporate diagnostic tests using assertions.</a:t>
            </a:r>
          </a:p>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ERR-55-CPP</a:t>
            </a:r>
            <a:r>
              <a:rPr lang="en-US" sz="1400" dirty="0">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implementation-defined termination of the program</a:t>
            </a:r>
            <a:r>
              <a:rPr lang="en-US" sz="1400" dirty="0">
                <a:latin typeface="Calibri" panose="020F0502020204030204" pitchFamily="34" charset="0"/>
                <a:ea typeface="Calibri" panose="020F0502020204030204" pitchFamily="34" charset="0"/>
              </a:rPr>
              <a:t>. </a:t>
            </a:r>
          </a:p>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MEM-53-CPP: Explicitly construct and destruct objects when manually managing object lifetime.</a:t>
            </a:r>
          </a:p>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OOP-54-CPP</a:t>
            </a:r>
            <a:r>
              <a:rPr lang="en-US" sz="1400" dirty="0">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Gracefully handle self-copy assignment</a:t>
            </a:r>
            <a:r>
              <a:rPr lang="en-US" sz="1400" dirty="0">
                <a:latin typeface="Calibri" panose="020F0502020204030204" pitchFamily="34" charset="0"/>
                <a:ea typeface="Calibri" panose="020F0502020204030204" pitchFamily="34" charset="0"/>
              </a:rPr>
              <a:t>.</a:t>
            </a:r>
          </a:p>
          <a:p>
            <a:pPr lvl="0" indent="-457200" algn="l" rtl="0">
              <a:lnSpc>
                <a:spcPct val="90000"/>
              </a:lnSpc>
              <a:spcBef>
                <a:spcPts val="0"/>
              </a:spcBef>
              <a:spcAft>
                <a:spcPts val="0"/>
              </a:spcAft>
              <a:buClr>
                <a:schemeClr val="lt1"/>
              </a:buClr>
              <a:buSzPts val="2000"/>
              <a:buFont typeface="+mj-lt"/>
              <a:buAutoNum type="arabicPeriod"/>
            </a:pPr>
            <a:r>
              <a:rPr lang="en-US" sz="1400" dirty="0">
                <a:effectLst/>
                <a:latin typeface="Calibri" panose="020F0502020204030204" pitchFamily="34" charset="0"/>
                <a:ea typeface="Calibri" panose="020F0502020204030204" pitchFamily="34" charset="0"/>
              </a:rPr>
              <a:t>CON-50-CPP: Do not destroy a mutex while it is locked. </a:t>
            </a:r>
            <a:endParaRPr lang="en-US" sz="1400" dirty="0">
              <a:latin typeface="Calibri" panose="020F0502020204030204" pitchFamily="34" charset="0"/>
              <a:ea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endParaRPr lang="en-US" sz="12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endParaRPr lang="en-US" sz="2000" spc="-1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lt1"/>
              </a:buClr>
              <a:buSzPts val="2000"/>
              <a:buNone/>
            </a:pPr>
            <a:endParaRPr lang="en-US" sz="2000" spc="-1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7148E0AC-EDDB-07DC-1C67-4E6EB03835EF}"/>
              </a:ext>
            </a:extLst>
          </p:cNvPr>
          <p:cNvGraphicFramePr>
            <a:graphicFrameLocks noGrp="1"/>
          </p:cNvGraphicFramePr>
          <p:nvPr>
            <p:extLst>
              <p:ext uri="{D42A27DB-BD31-4B8C-83A1-F6EECF244321}">
                <p14:modId xmlns:p14="http://schemas.microsoft.com/office/powerpoint/2010/main" val="3559420669"/>
              </p:ext>
            </p:extLst>
          </p:nvPr>
        </p:nvGraphicFramePr>
        <p:xfrm>
          <a:off x="1185332" y="3911599"/>
          <a:ext cx="9702802" cy="2678148"/>
        </p:xfrm>
        <a:graphic>
          <a:graphicData uri="http://schemas.openxmlformats.org/drawingml/2006/table">
            <a:tbl>
              <a:tblPr firstRow="1" firstCol="1" bandRow="1">
                <a:tableStyleId>{802198C4-3087-4945-87E3-76CBB3509B7E}</a:tableStyleId>
              </a:tblPr>
              <a:tblGrid>
                <a:gridCol w="1238684">
                  <a:extLst>
                    <a:ext uri="{9D8B030D-6E8A-4147-A177-3AD203B41FA5}">
                      <a16:colId xmlns:a16="http://schemas.microsoft.com/office/drawing/2014/main" val="2991231118"/>
                    </a:ext>
                  </a:extLst>
                </a:gridCol>
                <a:gridCol w="1296746">
                  <a:extLst>
                    <a:ext uri="{9D8B030D-6E8A-4147-A177-3AD203B41FA5}">
                      <a16:colId xmlns:a16="http://schemas.microsoft.com/office/drawing/2014/main" val="2073691436"/>
                    </a:ext>
                  </a:extLst>
                </a:gridCol>
                <a:gridCol w="1219882">
                  <a:extLst>
                    <a:ext uri="{9D8B030D-6E8A-4147-A177-3AD203B41FA5}">
                      <a16:colId xmlns:a16="http://schemas.microsoft.com/office/drawing/2014/main" val="1871896633"/>
                    </a:ext>
                  </a:extLst>
                </a:gridCol>
                <a:gridCol w="1678356">
                  <a:extLst>
                    <a:ext uri="{9D8B030D-6E8A-4147-A177-3AD203B41FA5}">
                      <a16:colId xmlns:a16="http://schemas.microsoft.com/office/drawing/2014/main" val="372805766"/>
                    </a:ext>
                  </a:extLst>
                </a:gridCol>
                <a:gridCol w="1845647">
                  <a:extLst>
                    <a:ext uri="{9D8B030D-6E8A-4147-A177-3AD203B41FA5}">
                      <a16:colId xmlns:a16="http://schemas.microsoft.com/office/drawing/2014/main" val="1836344565"/>
                    </a:ext>
                  </a:extLst>
                </a:gridCol>
                <a:gridCol w="2423487">
                  <a:extLst>
                    <a:ext uri="{9D8B030D-6E8A-4147-A177-3AD203B41FA5}">
                      <a16:colId xmlns:a16="http://schemas.microsoft.com/office/drawing/2014/main" val="919757356"/>
                    </a:ext>
                  </a:extLst>
                </a:gridCol>
              </a:tblGrid>
              <a:tr h="223179">
                <a:tc>
                  <a:txBody>
                    <a:bodyPr/>
                    <a:lstStyle/>
                    <a:p>
                      <a:pPr marL="0" marR="0" algn="ctr">
                        <a:spcBef>
                          <a:spcPts val="0"/>
                        </a:spcBef>
                        <a:spcAft>
                          <a:spcPts val="0"/>
                        </a:spcAft>
                      </a:pPr>
                      <a:r>
                        <a:rPr lang="en-US" sz="1200" dirty="0">
                          <a:solidFill>
                            <a:schemeClr val="bg1"/>
                          </a:solidFill>
                          <a:effectLst/>
                        </a:rPr>
                        <a:t>Rule</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dirty="0">
                          <a:solidFill>
                            <a:schemeClr val="bg1"/>
                          </a:solidFill>
                          <a:effectLst/>
                        </a:rPr>
                        <a:t>Severity</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Likelihood</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Remediation Cost</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Priority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Level</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824328573"/>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STD-001-CPP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2</a:t>
                      </a:r>
                    </a:p>
                  </a:txBody>
                  <a:tcPr marL="68580" marR="68580" marT="0" marB="0"/>
                </a:tc>
                <a:extLst>
                  <a:ext uri="{0D108BD9-81ED-4DB2-BD59-A6C34878D82A}">
                    <a16:rowId xmlns:a16="http://schemas.microsoft.com/office/drawing/2014/main" val="3181685179"/>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INT-30-C</a:t>
                      </a:r>
                    </a:p>
                  </a:txBody>
                  <a:tcPr marL="68580" marR="68580" marT="0" marB="0"/>
                </a:tc>
                <a:tc>
                  <a:txBody>
                    <a:bodyPr/>
                    <a:lstStyle/>
                    <a:p>
                      <a:pPr marL="0" marR="0"/>
                      <a:r>
                        <a:rPr lang="en-US" sz="1200">
                          <a:solidFill>
                            <a:schemeClr val="bg1"/>
                          </a:solidFill>
                          <a:effectLst/>
                          <a:latin typeface="Calibri" panose="020F0502020204030204" pitchFamily="34" charset="0"/>
                          <a:ea typeface="Times New Roman" panose="02020603050405020304" pitchFamily="18"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Probable</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P6</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L2</a:t>
                      </a:r>
                    </a:p>
                  </a:txBody>
                  <a:tcPr marL="68580" marR="68580" marT="0" marB="0"/>
                </a:tc>
                <a:extLst>
                  <a:ext uri="{0D108BD9-81ED-4DB2-BD59-A6C34878D82A}">
                    <a16:rowId xmlns:a16="http://schemas.microsoft.com/office/drawing/2014/main" val="2240935740"/>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DCL-52-CPP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P3 </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L3 </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258158797"/>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STR-53-CPP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P6 </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L2 </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065985299"/>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STR-02-C</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P18</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L1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778822274"/>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MEM-50-C</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P18</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L1</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294921370"/>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MSC-11-C</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P1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L3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780499785"/>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ERR-55-CPP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P9</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L2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529189576"/>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MEM-53-CPP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P18</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L1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013608122"/>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OOP-54-CPP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Probable</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P2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L3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37876330"/>
                  </a:ext>
                </a:extLst>
              </a:tr>
              <a:tr h="223179">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CON-50-CPP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Probable</a:t>
                      </a:r>
                    </a:p>
                  </a:txBody>
                  <a:tcPr marL="68580" marR="68580" marT="0" marB="0" anchor="ct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nchor="ctr"/>
                </a:tc>
                <a:tc>
                  <a:txBody>
                    <a:bodyPr/>
                    <a:lstStyle/>
                    <a:p>
                      <a:pPr marL="0" marR="0">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P4</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L3</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899649399"/>
                  </a:ext>
                </a:extLst>
              </a:tr>
            </a:tbl>
          </a:graphicData>
        </a:graphic>
      </p:graphicFrame>
      <p:pic>
        <p:nvPicPr>
          <p:cNvPr id="5" name="Audio 4">
            <a:hlinkClick r:id="" action="ppaction://media"/>
            <a:extLst>
              <a:ext uri="{FF2B5EF4-FFF2-40B4-BE49-F238E27FC236}">
                <a16:creationId xmlns:a16="http://schemas.microsoft.com/office/drawing/2014/main" id="{ABCC9922-5B8F-A7B2-00FA-AEC2335D6E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719"/>
    </mc:Choice>
    <mc:Fallback>
      <p:transition spd="slow" advTm="26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lang="en-US" sz="2000" dirty="0"/>
          </a:p>
          <a:p>
            <a:pPr marL="800100" lvl="1">
              <a:spcBef>
                <a:spcPts val="0"/>
              </a:spcBef>
              <a:buSzPts val="2000"/>
              <a:buFont typeface="Wingdings" panose="05000000000000000000" pitchFamily="2" charset="2"/>
              <a:buChar char="Ø"/>
            </a:pPr>
            <a:r>
              <a:rPr lang="en-US" sz="1800" dirty="0"/>
              <a:t>Flight - </a:t>
            </a:r>
            <a:r>
              <a:rPr lang="en-US" sz="1800" dirty="0">
                <a:latin typeface="Calibri" panose="020F0502020204030204" pitchFamily="34" charset="0"/>
              </a:rPr>
              <a:t>Encryption in flight is the act of using secure channels to send data. This is done by the use of TSL or SFTP. This should always be used to help prevent unauthorized access and to prevent leaks. </a:t>
            </a:r>
            <a:endParaRPr lang="en-US" sz="1400" dirty="0"/>
          </a:p>
          <a:p>
            <a:pPr marL="800100" lvl="1">
              <a:spcBef>
                <a:spcPts val="0"/>
              </a:spcBef>
              <a:buSzPts val="2000"/>
              <a:buFont typeface="Wingdings" panose="05000000000000000000" pitchFamily="2" charset="2"/>
              <a:buChar char="Ø"/>
            </a:pPr>
            <a:endParaRPr lang="en-US" sz="1400" dirty="0"/>
          </a:p>
          <a:p>
            <a:pPr marL="800100" lvl="1">
              <a:spcBef>
                <a:spcPts val="0"/>
              </a:spcBef>
              <a:buSzPts val="2000"/>
              <a:buFont typeface="Wingdings" panose="05000000000000000000" pitchFamily="2" charset="2"/>
              <a:buChar char="Ø"/>
            </a:pPr>
            <a:r>
              <a:rPr lang="en-US" sz="1800" dirty="0"/>
              <a:t>At Rest - </a:t>
            </a:r>
            <a:r>
              <a:rPr lang="en-US" sz="1800" dirty="0">
                <a:latin typeface="Calibri" panose="020F0502020204030204" pitchFamily="34" charset="0"/>
              </a:rPr>
              <a:t>Encryption in rest protects data that is stored in formats like a database or in devices like phones and computers. There are options like </a:t>
            </a:r>
            <a:r>
              <a:rPr lang="en-US" sz="1800" dirty="0" err="1">
                <a:latin typeface="Calibri" panose="020F0502020204030204" pitchFamily="34" charset="0"/>
              </a:rPr>
              <a:t>AxCrypt</a:t>
            </a:r>
            <a:r>
              <a:rPr lang="en-US" sz="1800" dirty="0">
                <a:latin typeface="Calibri" panose="020F0502020204030204" pitchFamily="34" charset="0"/>
              </a:rPr>
              <a:t> for use. Encryption in rest is important to keep data from being stolen or accessed by unauthorized individuals</a:t>
            </a:r>
            <a:r>
              <a:rPr lang="en-US" sz="1800" dirty="0">
                <a:effectLst/>
                <a:latin typeface="Calibri" panose="020F0502020204030204" pitchFamily="34" charset="0"/>
                <a:ea typeface="Calibri" panose="020F0502020204030204" pitchFamily="34" charset="0"/>
              </a:rPr>
              <a:t>. </a:t>
            </a:r>
            <a:endParaRPr lang="en-US" sz="1800" dirty="0"/>
          </a:p>
          <a:p>
            <a:pPr marL="800100" lvl="1">
              <a:spcBef>
                <a:spcPts val="0"/>
              </a:spcBef>
              <a:buSzPts val="2000"/>
              <a:buFont typeface="Wingdings" panose="05000000000000000000" pitchFamily="2" charset="2"/>
              <a:buChar char="Ø"/>
            </a:pPr>
            <a:endParaRPr lang="en-US" sz="1400" dirty="0"/>
          </a:p>
          <a:p>
            <a:pPr marL="800100" lvl="1">
              <a:spcBef>
                <a:spcPts val="0"/>
              </a:spcBef>
              <a:buSzPts val="2000"/>
              <a:buFont typeface="Wingdings" panose="05000000000000000000" pitchFamily="2" charset="2"/>
              <a:buChar char="Ø"/>
            </a:pPr>
            <a:endParaRPr lang="en-US" sz="1400" dirty="0"/>
          </a:p>
          <a:p>
            <a:pPr marL="800100" lvl="1">
              <a:spcBef>
                <a:spcPts val="0"/>
              </a:spcBef>
              <a:buSzPts val="2000"/>
              <a:buFont typeface="Wingdings" panose="05000000000000000000" pitchFamily="2" charset="2"/>
              <a:buChar char="Ø"/>
            </a:pPr>
            <a:r>
              <a:rPr lang="en-US" sz="1800" dirty="0"/>
              <a:t>In Use - Encryption in use is the practice of encrypting memory even while it is use. This helps prevent crashes that result in memory dumps. </a:t>
            </a:r>
            <a:r>
              <a:rPr lang="en-US" sz="1800" dirty="0" err="1"/>
              <a:t>Bitlocker</a:t>
            </a:r>
            <a:r>
              <a:rPr lang="en-US" sz="1800" dirty="0"/>
              <a:t> is an example that encrypts and requires the use of a key. This practice should also be used when data is being accessed/used. </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A1ECB97-96B1-E737-0F93-1D03C60D6A7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551"/>
    </mc:Choice>
    <mc:Fallback>
      <p:transition spd="slow" advTm="74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lvl="1" indent="-457200">
              <a:spcBef>
                <a:spcPts val="0"/>
              </a:spcBef>
              <a:buSzPts val="2400"/>
              <a:buFont typeface="Arial" panose="020B0604020202020204" pitchFamily="34" charset="0"/>
              <a:buChar char="•"/>
            </a:pPr>
            <a:r>
              <a:rPr lang="en-US" sz="2600" dirty="0"/>
              <a:t>Authentication</a:t>
            </a:r>
            <a:r>
              <a:rPr lang="en-US" sz="2800" dirty="0"/>
              <a:t> – </a:t>
            </a:r>
            <a:r>
              <a:rPr lang="en-US" sz="2400" dirty="0">
                <a:effectLst/>
                <a:latin typeface="Calibri" panose="020F0502020204030204" pitchFamily="34" charset="0"/>
                <a:ea typeface="Calibri" panose="020F0502020204030204" pitchFamily="34" charset="0"/>
              </a:rPr>
              <a:t>Authentication verifies a user says they really are who they are and that they should be allowed access to information. This is done by the use of tools like passwords, certificates, etc. and helps prevent the loss or theft of data. </a:t>
            </a:r>
          </a:p>
          <a:p>
            <a:pPr marL="800100" lvl="1">
              <a:spcBef>
                <a:spcPts val="0"/>
              </a:spcBef>
              <a:buSzPts val="2400"/>
              <a:buFont typeface="Arial" panose="020B0604020202020204" pitchFamily="34" charset="0"/>
              <a:buChar char="•"/>
            </a:pPr>
            <a:endParaRPr lang="en-US" sz="2400" dirty="0"/>
          </a:p>
          <a:p>
            <a:pPr lvl="1" indent="-457200">
              <a:spcBef>
                <a:spcPts val="0"/>
              </a:spcBef>
              <a:buSzPts val="2400"/>
              <a:buFont typeface="Arial" panose="020B0604020202020204" pitchFamily="34" charset="0"/>
              <a:buChar char="•"/>
            </a:pPr>
            <a:r>
              <a:rPr lang="en-US" sz="2600" dirty="0"/>
              <a:t>Authorization</a:t>
            </a:r>
            <a:r>
              <a:rPr lang="en-US" sz="2800" dirty="0"/>
              <a:t> - </a:t>
            </a:r>
            <a:r>
              <a:rPr lang="en-US" sz="2400" dirty="0">
                <a:effectLst/>
                <a:latin typeface="Calibri" panose="020F0502020204030204" pitchFamily="34" charset="0"/>
                <a:ea typeface="Calibri" panose="020F0502020204030204" pitchFamily="34" charset="0"/>
              </a:rPr>
              <a:t>Authorization works with authentication and verifies that a user should be allowed access to data/information/files. This prevents unauthorized users gaining access to privileged information. </a:t>
            </a:r>
            <a:endParaRPr lang="en-US" sz="2400" dirty="0"/>
          </a:p>
          <a:p>
            <a:pPr marL="800100" lvl="1">
              <a:spcBef>
                <a:spcPts val="0"/>
              </a:spcBef>
              <a:buSzPts val="2400"/>
              <a:buFont typeface="Arial" panose="020B0604020202020204" pitchFamily="34" charset="0"/>
              <a:buChar char="•"/>
            </a:pPr>
            <a:endParaRPr lang="en-US" sz="2400" dirty="0"/>
          </a:p>
          <a:p>
            <a:pPr lvl="1" indent="-457200">
              <a:spcBef>
                <a:spcPts val="0"/>
              </a:spcBef>
              <a:buSzPts val="2400"/>
              <a:buFont typeface="Arial" panose="020B0604020202020204" pitchFamily="34" charset="0"/>
              <a:buChar char="•"/>
            </a:pPr>
            <a:r>
              <a:rPr lang="en-US" sz="2600" dirty="0"/>
              <a:t>Accounting</a:t>
            </a:r>
            <a:r>
              <a:rPr lang="en-US" sz="2800" dirty="0"/>
              <a:t> - </a:t>
            </a:r>
            <a:r>
              <a:rPr lang="en-US" sz="2400" dirty="0">
                <a:effectLst/>
                <a:latin typeface="Calibri" panose="020F0502020204030204" pitchFamily="34" charset="0"/>
                <a:ea typeface="Calibri" panose="020F0502020204030204" pitchFamily="34" charset="0"/>
              </a:rPr>
              <a:t>Accounting is the process of recording and keeping track of who access what information when and how. Information is stored like account numbers, usernames, passwords and dates and times of when a particular piece of information was accessed or used. If a breach or leak occurs, this provides information of where, when and who did it. </a:t>
            </a:r>
            <a:endParaRPr lang="en-US" sz="24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A5FC5FB-2BC4-D989-27B2-FACFF9F417A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875"/>
    </mc:Choice>
    <mc:Fallback>
      <p:transition spd="slow" advTm="76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has the collection been erased?</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
            <a:extLst>
              <a:ext uri="{FF2B5EF4-FFF2-40B4-BE49-F238E27FC236}">
                <a16:creationId xmlns:a16="http://schemas.microsoft.com/office/drawing/2014/main" id="{3DC2E911-96AC-6324-024F-FE18CC7B1D31}"/>
              </a:ext>
            </a:extLst>
          </p:cNvPr>
          <p:cNvPicPr>
            <a:picLocks noChangeAspect="1"/>
          </p:cNvPicPr>
          <p:nvPr/>
        </p:nvPicPr>
        <p:blipFill>
          <a:blip r:embed="rId7"/>
          <a:stretch>
            <a:fillRect/>
          </a:stretch>
        </p:blipFill>
        <p:spPr>
          <a:xfrm>
            <a:off x="5593078" y="3229497"/>
            <a:ext cx="5490996" cy="2864130"/>
          </a:xfrm>
          <a:prstGeom prst="rect">
            <a:avLst/>
          </a:prstGeom>
        </p:spPr>
      </p:pic>
      <p:pic>
        <p:nvPicPr>
          <p:cNvPr id="5" name="Picture 4" descr="Graphical user interface, application, Word">
            <a:extLst>
              <a:ext uri="{FF2B5EF4-FFF2-40B4-BE49-F238E27FC236}">
                <a16:creationId xmlns:a16="http://schemas.microsoft.com/office/drawing/2014/main" id="{D546B007-BB59-D5AD-B88D-9E2BE8C8B428}"/>
              </a:ext>
            </a:extLst>
          </p:cNvPr>
          <p:cNvPicPr>
            <a:picLocks noChangeAspect="1"/>
          </p:cNvPicPr>
          <p:nvPr/>
        </p:nvPicPr>
        <p:blipFill>
          <a:blip r:embed="rId8"/>
          <a:stretch>
            <a:fillRect/>
          </a:stretch>
        </p:blipFill>
        <p:spPr>
          <a:xfrm>
            <a:off x="834743" y="2367583"/>
            <a:ext cx="4609393" cy="2122834"/>
          </a:xfrm>
          <a:prstGeom prst="rect">
            <a:avLst/>
          </a:prstGeom>
        </p:spPr>
      </p:pic>
      <p:pic>
        <p:nvPicPr>
          <p:cNvPr id="8" name="Audio 7">
            <a:hlinkClick r:id="" action="ppaction://media"/>
            <a:extLst>
              <a:ext uri="{FF2B5EF4-FFF2-40B4-BE49-F238E27FC236}">
                <a16:creationId xmlns:a16="http://schemas.microsoft.com/office/drawing/2014/main" id="{A34E310E-130A-0E41-C930-01C300D3015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24"/>
    </mc:Choice>
    <mc:Fallback>
      <p:transition spd="slow" advTm="14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the reserve, and not size, increased?</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
            <a:extLst>
              <a:ext uri="{FF2B5EF4-FFF2-40B4-BE49-F238E27FC236}">
                <a16:creationId xmlns:a16="http://schemas.microsoft.com/office/drawing/2014/main" id="{2C81478F-3378-F46A-C895-78E7DFDC1239}"/>
              </a:ext>
            </a:extLst>
          </p:cNvPr>
          <p:cNvPicPr>
            <a:picLocks noChangeAspect="1"/>
          </p:cNvPicPr>
          <p:nvPr/>
        </p:nvPicPr>
        <p:blipFill>
          <a:blip r:embed="rId7"/>
          <a:stretch>
            <a:fillRect/>
          </a:stretch>
        </p:blipFill>
        <p:spPr>
          <a:xfrm>
            <a:off x="5528730" y="3298658"/>
            <a:ext cx="5555344" cy="2897695"/>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95C3E16D-3A33-3D01-4C25-A5A50C10298D}"/>
              </a:ext>
            </a:extLst>
          </p:cNvPr>
          <p:cNvPicPr>
            <a:picLocks noChangeAspect="1"/>
          </p:cNvPicPr>
          <p:nvPr/>
        </p:nvPicPr>
        <p:blipFill>
          <a:blip r:embed="rId8"/>
          <a:stretch>
            <a:fillRect/>
          </a:stretch>
        </p:blipFill>
        <p:spPr>
          <a:xfrm>
            <a:off x="685800" y="2286000"/>
            <a:ext cx="4505325" cy="1429629"/>
          </a:xfrm>
          <a:prstGeom prst="rect">
            <a:avLst/>
          </a:prstGeom>
        </p:spPr>
      </p:pic>
      <p:pic>
        <p:nvPicPr>
          <p:cNvPr id="8" name="Audio 7">
            <a:hlinkClick r:id="" action="ppaction://media"/>
            <a:extLst>
              <a:ext uri="{FF2B5EF4-FFF2-40B4-BE49-F238E27FC236}">
                <a16:creationId xmlns:a16="http://schemas.microsoft.com/office/drawing/2014/main" id="{685BB362-4FED-D5E5-0B15-0F1966F16FB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905783580"/>
      </p:ext>
    </p:extLst>
  </p:cSld>
  <p:clrMapOvr>
    <a:masterClrMapping/>
  </p:clrMapOvr>
  <mc:AlternateContent xmlns:mc="http://schemas.openxmlformats.org/markup-compatibility/2006">
    <mc:Choice xmlns:p14="http://schemas.microsoft.com/office/powerpoint/2010/main" Requires="p14">
      <p:transition spd="slow" p14:dur="2000" advTm="7955"/>
    </mc:Choice>
    <mc:Fallback>
      <p:transition spd="slow" advTm="7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272</TotalTime>
  <Words>1205</Words>
  <Application>Microsoft Office PowerPoint</Application>
  <PresentationFormat>Widescreen</PresentationFormat>
  <Paragraphs>174</Paragraphs>
  <Slides>17</Slides>
  <Notes>17</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Wingdings</vt: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has the collection been erased?</vt:lpstr>
      <vt:lpstr>Is the reserve, and not size, increased?</vt:lpstr>
      <vt:lpstr>Is out of range exception thrown?</vt:lpstr>
      <vt:lpstr>Does resizing increase the 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Johnson, Robert</cp:lastModifiedBy>
  <cp:revision>30</cp:revision>
  <dcterms:created xsi:type="dcterms:W3CDTF">2020-08-19T17:59:24Z</dcterms:created>
  <dcterms:modified xsi:type="dcterms:W3CDTF">2022-12-11T08:28:49Z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